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86" r:id="rId4"/>
    <p:sldId id="287" r:id="rId5"/>
    <p:sldId id="285" r:id="rId6"/>
    <p:sldId id="288" r:id="rId7"/>
    <p:sldId id="267" r:id="rId8"/>
    <p:sldId id="268" r:id="rId9"/>
    <p:sldId id="269" r:id="rId10"/>
    <p:sldId id="271" r:id="rId11"/>
    <p:sldId id="280" r:id="rId12"/>
    <p:sldId id="272" r:id="rId13"/>
    <p:sldId id="273" r:id="rId14"/>
    <p:sldId id="277" r:id="rId15"/>
    <p:sldId id="278" r:id="rId16"/>
    <p:sldId id="281" r:id="rId17"/>
  </p:sldIdLst>
  <p:sldSz cx="9144000" cy="6858000" type="screen4x3"/>
  <p:notesSz cx="7010400" cy="923607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AC2"/>
    <a:srgbClr val="92D050"/>
    <a:srgbClr val="800000"/>
    <a:srgbClr val="4F1919"/>
    <a:srgbClr val="655B31"/>
    <a:srgbClr val="000000"/>
    <a:srgbClr val="9D3232"/>
    <a:srgbClr val="1F0A0A"/>
    <a:srgbClr val="4D4D4D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3" autoAdjust="0"/>
    <p:restoredTop sz="94652" autoAdjust="0"/>
  </p:normalViewPr>
  <p:slideViewPr>
    <p:cSldViewPr>
      <p:cViewPr>
        <p:scale>
          <a:sx n="90" d="100"/>
          <a:sy n="90" d="100"/>
        </p:scale>
        <p:origin x="420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364" y="-98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88A31-22A6-4693-AC52-48F6AC2EC18E}" type="datetimeFigureOut">
              <a:rPr lang="es-MX" smtClean="0"/>
              <a:pPr/>
              <a:t>23/01/2017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F3E3-F293-4618-B9E3-4F6E7A8CA42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85875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77EFA-EE21-45AD-AC21-F09012778AD0}" type="datetimeFigureOut">
              <a:rPr lang="es-MX" smtClean="0"/>
              <a:pPr/>
              <a:t>23/01/2017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767"/>
            <a:ext cx="5607050" cy="41559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C432-2386-441B-AAE5-9508E0EDE10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826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C432-2386-441B-AAE5-9508E0EDE10A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442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1C432-2386-441B-AAE5-9508E0EDE10A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44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Rectangle 150"/>
          <p:cNvSpPr txBox="1">
            <a:spLocks noChangeArrowheads="1"/>
          </p:cNvSpPr>
          <p:nvPr userDrawn="1"/>
        </p:nvSpPr>
        <p:spPr>
          <a:xfrm>
            <a:off x="5237032" y="781"/>
            <a:ext cx="3906968" cy="3509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UY" sz="1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Presupuesto Ciudadano </a:t>
            </a:r>
            <a:r>
              <a:rPr lang="es-UY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</a:t>
            </a:r>
            <a:endParaRPr lang="es-ES" sz="1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9" name="Imagen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19847"/>
          <a:stretch/>
        </p:blipFill>
        <p:spPr>
          <a:xfrm>
            <a:off x="16604" y="188640"/>
            <a:ext cx="4411380" cy="7113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217910"/>
            <a:ext cx="502920" cy="502920"/>
          </a:xfrm>
          <a:prstGeom prst="ellipse">
            <a:avLst/>
          </a:prstGeom>
        </p:spPr>
        <p:txBody>
          <a:bodyPr/>
          <a:lstStyle/>
          <a:p>
            <a:fld id="{1F256D7F-0C44-471D-9264-EC27DC9E2EC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EBAB-2724-8A4D-99BF-77615D409D4E}" type="datetimeFigureOut">
              <a:rPr lang="es-ES" smtClean="0"/>
              <a:t>23/01/2017</a:t>
            </a:fld>
            <a:endParaRPr lang="es-ES"/>
          </a:p>
        </p:txBody>
      </p:sp>
      <p:sp>
        <p:nvSpPr>
          <p:cNvPr id="11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C2612-C703-8647-B2B3-A100CADFBDB6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756" y="19148"/>
            <a:ext cx="9134475" cy="6829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7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-4763" y="19148"/>
            <a:ext cx="9156994" cy="6829425"/>
            <a:chOff x="-4763" y="19148"/>
            <a:chExt cx="9156994" cy="6829425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56" y="19148"/>
              <a:ext cx="9134475" cy="6829425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63" y="5486498"/>
              <a:ext cx="9153525" cy="1362075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>
            <a:off x="323528" y="3294112"/>
            <a:ext cx="849694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539553" y="2594540"/>
            <a:ext cx="8064895" cy="19442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Presupuesto Ciudadano </a:t>
            </a:r>
            <a:b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</a:t>
            </a:r>
            <a:endParaRPr lang="es-E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19847"/>
          <a:stretch/>
        </p:blipFill>
        <p:spPr>
          <a:xfrm>
            <a:off x="2284524" y="359813"/>
            <a:ext cx="4600937" cy="7419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529" y="3294112"/>
            <a:ext cx="8496943" cy="1215008"/>
            <a:chOff x="323529" y="3294112"/>
            <a:chExt cx="8208911" cy="12150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650" y="6453335"/>
            <a:ext cx="502920" cy="426527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</a:t>
            </a:fld>
            <a:endParaRPr lang="es-E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reeform 24"/>
          <p:cNvSpPr/>
          <p:nvPr/>
        </p:nvSpPr>
        <p:spPr>
          <a:xfrm>
            <a:off x="6721767" y="4017537"/>
            <a:ext cx="2269834" cy="1931742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90" name="Freeform 22"/>
          <p:cNvSpPr/>
          <p:nvPr/>
        </p:nvSpPr>
        <p:spPr>
          <a:xfrm rot="5400000">
            <a:off x="3984212" y="297798"/>
            <a:ext cx="1969520" cy="4534647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60" name="Freeform 22"/>
          <p:cNvSpPr/>
          <p:nvPr/>
        </p:nvSpPr>
        <p:spPr>
          <a:xfrm rot="5400000">
            <a:off x="4028798" y="2716086"/>
            <a:ext cx="1931741" cy="4534647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35" name="Rectangle 34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Rectangle 37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Rectangle 38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Rectangle 39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¿En que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10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5547" y="1700808"/>
            <a:ext cx="29546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Gasto Corriente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Gasto de Inversión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Amortización deuda</a:t>
            </a:r>
          </a:p>
          <a:p>
            <a:pPr>
              <a:lnSpc>
                <a:spcPct val="150000"/>
              </a:lnSpc>
            </a:pPr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Participaciones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Yu Gothic UI Semibold" pitchFamily="34" charset="-128"/>
              <a:ea typeface="Yu Gothic UI Semibold" pitchFamily="34" charset="-128"/>
              <a:cs typeface="Segoe U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1838680"/>
            <a:ext cx="282324" cy="26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2296026"/>
            <a:ext cx="282324" cy="26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2725068"/>
            <a:ext cx="282324" cy="266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" name="Rounded Rectangle 4"/>
          <p:cNvSpPr/>
          <p:nvPr/>
        </p:nvSpPr>
        <p:spPr>
          <a:xfrm>
            <a:off x="451722" y="4661781"/>
            <a:ext cx="2253090" cy="969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5732" y="4327459"/>
            <a:ext cx="282324" cy="2661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7588" y="4687499"/>
            <a:ext cx="282324" cy="2661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495732" y="5025649"/>
            <a:ext cx="282324" cy="26614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778056" y="4150227"/>
            <a:ext cx="273816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Legislativo</a:t>
            </a:r>
          </a:p>
          <a:p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Ejecutivo</a:t>
            </a:r>
            <a:r>
              <a:rPr lang="es-MX" dirty="0">
                <a:latin typeface="Yu Gothic UI Semibold" pitchFamily="34" charset="-128"/>
                <a:ea typeface="Yu Gothic UI Semibold" pitchFamily="34" charset="-128"/>
              </a:rPr>
              <a:t> </a:t>
            </a:r>
            <a:r>
              <a:rPr lang="es-MX" sz="1200" dirty="0">
                <a:latin typeface="Yu Gothic UI Semibold" pitchFamily="34" charset="-128"/>
                <a:ea typeface="Yu Gothic UI Semibold" pitchFamily="34" charset="-128"/>
              </a:rPr>
              <a:t>(</a:t>
            </a:r>
            <a:r>
              <a:rPr lang="es-MX" sz="1200" b="1" dirty="0">
                <a:latin typeface="Yu Gothic UI Semibold" pitchFamily="34" charset="-128"/>
                <a:ea typeface="Yu Gothic UI Semibold" pitchFamily="34" charset="-128"/>
              </a:rPr>
              <a:t>Secretarias y Organismos </a:t>
            </a:r>
            <a:r>
              <a:rPr lang="es-MX" sz="1200" b="1" dirty="0" smtClean="0">
                <a:latin typeface="Yu Gothic UI Semibold" pitchFamily="34" charset="-128"/>
                <a:ea typeface="Yu Gothic UI Semibold" pitchFamily="34" charset="-128"/>
              </a:rPr>
              <a:t>Descentralizados</a:t>
            </a:r>
            <a:r>
              <a:rPr lang="es-MX" sz="1200" dirty="0" smtClean="0">
                <a:latin typeface="Yu Gothic UI Semibold" pitchFamily="34" charset="-128"/>
                <a:ea typeface="Yu Gothic UI Semibold" pitchFamily="34" charset="-128"/>
              </a:rPr>
              <a:t>)</a:t>
            </a:r>
            <a:endParaRPr lang="es-MX" sz="1200" dirty="0">
              <a:latin typeface="Yu Gothic UI Semibold" pitchFamily="34" charset="-128"/>
              <a:ea typeface="Yu Gothic UI Semibold" pitchFamily="34" charset="-128"/>
            </a:endParaRPr>
          </a:p>
          <a:p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Judicial</a:t>
            </a:r>
          </a:p>
          <a:p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Órganos Autónomos</a:t>
            </a:r>
          </a:p>
        </p:txBody>
      </p:sp>
      <p:sp>
        <p:nvSpPr>
          <p:cNvPr id="82" name="Freeform 81"/>
          <p:cNvSpPr/>
          <p:nvPr/>
        </p:nvSpPr>
        <p:spPr>
          <a:xfrm>
            <a:off x="7750046" y="1470945"/>
            <a:ext cx="1253677" cy="255486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b="1" kern="1200" dirty="0">
              <a:solidFill>
                <a:schemeClr val="bg1"/>
              </a:solidFill>
            </a:endParaRPr>
          </a:p>
          <a:p>
            <a:pPr marL="0" lvl="1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sz="1100" b="1" kern="1200" dirty="0" smtClean="0">
                <a:solidFill>
                  <a:schemeClr val="bg1"/>
                </a:solidFill>
              </a:rPr>
              <a:t>  Pesos</a:t>
            </a:r>
            <a:endParaRPr lang="es-MX" sz="1100" b="1" kern="1200" dirty="0">
              <a:solidFill>
                <a:schemeClr val="bg1"/>
              </a:solidFill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517312" y="3089708"/>
            <a:ext cx="306756" cy="28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50" t="19358"/>
          <a:stretch/>
        </p:blipFill>
        <p:spPr bwMode="auto">
          <a:xfrm>
            <a:off x="3517313" y="5385689"/>
            <a:ext cx="249406" cy="23511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8" name="Freeform 24"/>
          <p:cNvSpPr/>
          <p:nvPr/>
        </p:nvSpPr>
        <p:spPr>
          <a:xfrm>
            <a:off x="6732240" y="1618138"/>
            <a:ext cx="2271483" cy="1931742"/>
          </a:xfrm>
          <a:custGeom>
            <a:avLst/>
            <a:gdLst>
              <a:gd name="connsiteX0" fmla="*/ 0 w 1991320"/>
              <a:gd name="connsiteY0" fmla="*/ 199132 h 4064000"/>
              <a:gd name="connsiteX1" fmla="*/ 199132 w 1991320"/>
              <a:gd name="connsiteY1" fmla="*/ 0 h 4064000"/>
              <a:gd name="connsiteX2" fmla="*/ 1792188 w 1991320"/>
              <a:gd name="connsiteY2" fmla="*/ 0 h 4064000"/>
              <a:gd name="connsiteX3" fmla="*/ 1991320 w 1991320"/>
              <a:gd name="connsiteY3" fmla="*/ 199132 h 4064000"/>
              <a:gd name="connsiteX4" fmla="*/ 1991320 w 1991320"/>
              <a:gd name="connsiteY4" fmla="*/ 3864868 h 4064000"/>
              <a:gd name="connsiteX5" fmla="*/ 1792188 w 1991320"/>
              <a:gd name="connsiteY5" fmla="*/ 4064000 h 4064000"/>
              <a:gd name="connsiteX6" fmla="*/ 199132 w 1991320"/>
              <a:gd name="connsiteY6" fmla="*/ 4064000 h 4064000"/>
              <a:gd name="connsiteX7" fmla="*/ 0 w 1991320"/>
              <a:gd name="connsiteY7" fmla="*/ 3864868 h 4064000"/>
              <a:gd name="connsiteX8" fmla="*/ 0 w 1991320"/>
              <a:gd name="connsiteY8" fmla="*/ 199132 h 406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91320" h="4064000">
                <a:moveTo>
                  <a:pt x="0" y="199132"/>
                </a:moveTo>
                <a:cubicBezTo>
                  <a:pt x="0" y="89154"/>
                  <a:pt x="89154" y="0"/>
                  <a:pt x="199132" y="0"/>
                </a:cubicBezTo>
                <a:lnTo>
                  <a:pt x="1792188" y="0"/>
                </a:lnTo>
                <a:cubicBezTo>
                  <a:pt x="1902166" y="0"/>
                  <a:pt x="1991320" y="89154"/>
                  <a:pt x="1991320" y="199132"/>
                </a:cubicBezTo>
                <a:lnTo>
                  <a:pt x="1991320" y="3864868"/>
                </a:lnTo>
                <a:cubicBezTo>
                  <a:pt x="1991320" y="3974846"/>
                  <a:pt x="1902166" y="4064000"/>
                  <a:pt x="1792188" y="4064000"/>
                </a:cubicBezTo>
                <a:lnTo>
                  <a:pt x="199132" y="4064000"/>
                </a:lnTo>
                <a:cubicBezTo>
                  <a:pt x="89154" y="4064000"/>
                  <a:pt x="0" y="3974846"/>
                  <a:pt x="0" y="3864868"/>
                </a:cubicBezTo>
                <a:lnTo>
                  <a:pt x="0" y="19913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7152" tIns="1952752" rIns="327152" bIns="1139952" numCol="1" spcCol="1270" anchor="ctr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4600" kern="1200"/>
          </a:p>
        </p:txBody>
      </p:sp>
      <p:sp>
        <p:nvSpPr>
          <p:cNvPr id="18" name="Oval 17"/>
          <p:cNvSpPr/>
          <p:nvPr/>
        </p:nvSpPr>
        <p:spPr>
          <a:xfrm>
            <a:off x="7150096" y="1973475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7150096" y="2368963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7150096" y="2708920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4" name="Oval 73"/>
          <p:cNvSpPr/>
          <p:nvPr/>
        </p:nvSpPr>
        <p:spPr>
          <a:xfrm>
            <a:off x="7020272" y="4376951"/>
            <a:ext cx="158208" cy="184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5" name="Oval 74"/>
          <p:cNvSpPr/>
          <p:nvPr/>
        </p:nvSpPr>
        <p:spPr>
          <a:xfrm>
            <a:off x="7020272" y="4733129"/>
            <a:ext cx="158208" cy="184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76" name="Oval 75"/>
          <p:cNvSpPr/>
          <p:nvPr/>
        </p:nvSpPr>
        <p:spPr>
          <a:xfrm>
            <a:off x="7020272" y="5099641"/>
            <a:ext cx="158208" cy="18404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7261995" y="4287480"/>
            <a:ext cx="14853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355,074,075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50096" y="4601123"/>
            <a:ext cx="159723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42,158,150,250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250488" y="4976831"/>
            <a:ext cx="1496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690,109,000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236296" y="1880830"/>
            <a:ext cx="16141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21,014,227,191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50097" y="2281481"/>
            <a:ext cx="1700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16,147,897,501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50488" y="2636912"/>
            <a:ext cx="1599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723,849,439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21"/>
          <p:cNvSpPr/>
          <p:nvPr/>
        </p:nvSpPr>
        <p:spPr>
          <a:xfrm>
            <a:off x="7150096" y="3068960"/>
            <a:ext cx="158208" cy="18997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63" name="Rectangle 77"/>
          <p:cNvSpPr/>
          <p:nvPr/>
        </p:nvSpPr>
        <p:spPr>
          <a:xfrm>
            <a:off x="7308304" y="2987660"/>
            <a:ext cx="15171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latin typeface="Arial" pitchFamily="34" charset="0"/>
                <a:cs typeface="Arial" pitchFamily="34" charset="0"/>
              </a:rPr>
              <a:t>5,811,970,020</a:t>
            </a:r>
            <a:endParaRPr lang="es-MX" sz="16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75"/>
          <p:cNvSpPr/>
          <p:nvPr/>
        </p:nvSpPr>
        <p:spPr>
          <a:xfrm>
            <a:off x="7020272" y="5416675"/>
            <a:ext cx="158208" cy="18503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  <p:sp>
        <p:nvSpPr>
          <p:cNvPr id="88" name="Rectangle 76"/>
          <p:cNvSpPr/>
          <p:nvPr/>
        </p:nvSpPr>
        <p:spPr>
          <a:xfrm>
            <a:off x="7356646" y="5304389"/>
            <a:ext cx="13906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600" b="1" u="sng" dirty="0" smtClean="0">
                <a:solidFill>
                  <a:schemeClr val="accent6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494,610,826</a:t>
            </a:r>
            <a:endParaRPr lang="es-MX" sz="1600" b="1" u="sng" dirty="0">
              <a:solidFill>
                <a:schemeClr val="accent6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 rot="5400000">
            <a:off x="887972" y="3633404"/>
            <a:ext cx="1546039" cy="2941696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z="50080"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ctángulo 3"/>
          <p:cNvSpPr/>
          <p:nvPr/>
        </p:nvSpPr>
        <p:spPr>
          <a:xfrm>
            <a:off x="949236" y="4887534"/>
            <a:ext cx="124264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es-MX" sz="24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PODER:</a:t>
            </a:r>
            <a:endParaRPr lang="es-MX" sz="28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  <a:cs typeface="Segoe UI" pitchFamily="34" charset="0"/>
            </a:endParaRPr>
          </a:p>
        </p:txBody>
      </p:sp>
      <p:sp>
        <p:nvSpPr>
          <p:cNvPr id="86" name="Rounded Rectangle 4"/>
          <p:cNvSpPr/>
          <p:nvPr/>
        </p:nvSpPr>
        <p:spPr>
          <a:xfrm>
            <a:off x="416971" y="2049470"/>
            <a:ext cx="2253090" cy="9699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3100" b="1" kern="1200" dirty="0">
              <a:solidFill>
                <a:schemeClr val="accent6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Oval 11"/>
          <p:cNvSpPr/>
          <p:nvPr/>
        </p:nvSpPr>
        <p:spPr>
          <a:xfrm rot="5400000">
            <a:off x="853221" y="1028603"/>
            <a:ext cx="1546039" cy="2941696"/>
          </a:xfrm>
          <a:prstGeom prst="ellipse">
            <a:avLst/>
          </a:prstGeom>
          <a:solidFill>
            <a:schemeClr val="bg1">
              <a:lumMod val="95000"/>
            </a:schemeClr>
          </a:solidFill>
          <a:scene3d>
            <a:camera prst="perspectiveRelaxedModerately" zoom="92000"/>
            <a:lightRig rig="balanced" dir="t">
              <a:rot lat="0" lon="0" rev="12700000"/>
            </a:lightRig>
          </a:scene3d>
          <a:sp3d z="50080" prstMaterial="plastic">
            <a:bevelT w="50800" h="50800"/>
            <a:bevelB w="50800" h="50800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Rectángulo 88"/>
          <p:cNvSpPr/>
          <p:nvPr/>
        </p:nvSpPr>
        <p:spPr>
          <a:xfrm>
            <a:off x="489691" y="2282733"/>
            <a:ext cx="2092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77950">
              <a:lnSpc>
                <a:spcPct val="90000"/>
              </a:lnSpc>
              <a:spcAft>
                <a:spcPct val="35000"/>
              </a:spcAft>
            </a:pPr>
            <a:r>
              <a:rPr lang="es-MX" sz="2000" b="1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  <a:cs typeface="Segoe UI" pitchFamily="34" charset="0"/>
              </a:rPr>
              <a:t>TIPO DE GASTO:</a:t>
            </a:r>
            <a:endParaRPr lang="es-MX" sz="2400" b="1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  <a:cs typeface="Segoe UI" pitchFamily="34" charset="0"/>
            </a:endParaRPr>
          </a:p>
        </p:txBody>
      </p:sp>
      <p:sp>
        <p:nvSpPr>
          <p:cNvPr id="51" name="Oval 73"/>
          <p:cNvSpPr/>
          <p:nvPr/>
        </p:nvSpPr>
        <p:spPr>
          <a:xfrm>
            <a:off x="8051990" y="1534816"/>
            <a:ext cx="115108" cy="1277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5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3207515" y="3501008"/>
            <a:ext cx="25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egoe UI Historic" pitchFamily="34" charset="0"/>
                <a:cs typeface="Segoe UI Historic" pitchFamily="34" charset="0"/>
              </a:rPr>
              <a:t>Prioridades</a:t>
            </a:r>
            <a:endParaRPr lang="es-MX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¿En que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11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3189668" y="2532564"/>
            <a:ext cx="2668490" cy="2624628"/>
          </a:xfrm>
          <a:prstGeom prst="ellipse">
            <a:avLst/>
          </a:prstGeom>
          <a:solidFill>
            <a:schemeClr val="accent2">
              <a:lumMod val="75000"/>
              <a:alpha val="5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TextBox 3"/>
          <p:cNvSpPr txBox="1"/>
          <p:nvPr/>
        </p:nvSpPr>
        <p:spPr>
          <a:xfrm>
            <a:off x="3202529" y="3468192"/>
            <a:ext cx="2572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itchFamily="18" charset="0"/>
                <a:ea typeface="Segoe UI Historic" pitchFamily="34" charset="0"/>
                <a:cs typeface="Segoe UI Historic" pitchFamily="34" charset="0"/>
              </a:rPr>
              <a:t>Prioridades</a:t>
            </a:r>
            <a:endParaRPr lang="es-MX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itchFamily="18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22899" y="1880789"/>
            <a:ext cx="176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b="1" dirty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Medio Ambiente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1553725" y="1706589"/>
            <a:ext cx="2691537" cy="712039"/>
            <a:chOff x="934019" y="2351138"/>
            <a:chExt cx="2320713" cy="542588"/>
          </a:xfrm>
        </p:grpSpPr>
        <p:sp>
          <p:nvSpPr>
            <p:cNvPr id="6" name="Rectángulo 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Elipse 6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4" name="Elipse 33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rgbClr val="92D05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41" name="Rectángulo 40"/>
          <p:cNvSpPr/>
          <p:nvPr/>
        </p:nvSpPr>
        <p:spPr>
          <a:xfrm>
            <a:off x="954732" y="3125470"/>
            <a:ext cx="182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Educación, Cultura y Deporte</a:t>
            </a:r>
            <a:endParaRPr lang="es-MX" sz="16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775221" y="4599106"/>
            <a:ext cx="1987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Igualdad de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Género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406934" y="4540691"/>
            <a:ext cx="2652898" cy="728991"/>
            <a:chOff x="934019" y="2351138"/>
            <a:chExt cx="2320713" cy="542588"/>
          </a:xfrm>
        </p:grpSpPr>
        <p:sp>
          <p:nvSpPr>
            <p:cNvPr id="44" name="Rectángulo 4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Elipse 44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Elipse 4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5">
                <a:lumMod val="50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47" name="Rectángulo 46"/>
          <p:cNvSpPr/>
          <p:nvPr/>
        </p:nvSpPr>
        <p:spPr>
          <a:xfrm>
            <a:off x="3639883" y="5462026"/>
            <a:ext cx="191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Seguridad Pública y Procuración de Justicia</a:t>
            </a:r>
          </a:p>
        </p:txBody>
      </p:sp>
      <p:grpSp>
        <p:nvGrpSpPr>
          <p:cNvPr id="61" name="Grupo 60"/>
          <p:cNvGrpSpPr/>
          <p:nvPr/>
        </p:nvGrpSpPr>
        <p:grpSpPr>
          <a:xfrm rot="10800000">
            <a:off x="5057378" y="1735023"/>
            <a:ext cx="2598795" cy="636668"/>
            <a:chOff x="864392" y="2351138"/>
            <a:chExt cx="2390340" cy="534169"/>
          </a:xfrm>
        </p:grpSpPr>
        <p:sp>
          <p:nvSpPr>
            <p:cNvPr id="62" name="Rectángulo 61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3" name="Elipse 62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4" name="Elipse 63"/>
            <p:cNvSpPr/>
            <p:nvPr/>
          </p:nvSpPr>
          <p:spPr>
            <a:xfrm>
              <a:off x="864392" y="2351138"/>
              <a:ext cx="571529" cy="534169"/>
            </a:xfrm>
            <a:prstGeom prst="ellipse">
              <a:avLst/>
            </a:prstGeom>
            <a:solidFill>
              <a:srgbClr val="4F1919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65" name="Grupo 64"/>
          <p:cNvGrpSpPr/>
          <p:nvPr/>
        </p:nvGrpSpPr>
        <p:grpSpPr>
          <a:xfrm rot="10800000">
            <a:off x="6000845" y="3058776"/>
            <a:ext cx="2569842" cy="645588"/>
            <a:chOff x="891023" y="2351138"/>
            <a:chExt cx="2363709" cy="541653"/>
          </a:xfrm>
        </p:grpSpPr>
        <p:sp>
          <p:nvSpPr>
            <p:cNvPr id="66" name="Rectángulo 65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7" name="Elipse 66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8" name="Elipse 67"/>
            <p:cNvSpPr/>
            <p:nvPr/>
          </p:nvSpPr>
          <p:spPr>
            <a:xfrm>
              <a:off x="891023" y="2351138"/>
              <a:ext cx="544899" cy="541653"/>
            </a:xfrm>
            <a:prstGeom prst="ellipse">
              <a:avLst/>
            </a:prstGeom>
            <a:solidFill>
              <a:srgbClr val="FFC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69" name="Grupo 68"/>
          <p:cNvGrpSpPr/>
          <p:nvPr/>
        </p:nvGrpSpPr>
        <p:grpSpPr>
          <a:xfrm rot="10800000">
            <a:off x="5734308" y="4599106"/>
            <a:ext cx="2668488" cy="632018"/>
            <a:chOff x="800289" y="2351138"/>
            <a:chExt cx="2454443" cy="530268"/>
          </a:xfrm>
        </p:grpSpPr>
        <p:sp>
          <p:nvSpPr>
            <p:cNvPr id="70" name="Rectángulo 69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Elipse 70"/>
            <p:cNvSpPr/>
            <p:nvPr/>
          </p:nvSpPr>
          <p:spPr>
            <a:xfrm>
              <a:off x="1029870" y="2408031"/>
              <a:ext cx="491729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2" name="Elipse 71"/>
            <p:cNvSpPr/>
            <p:nvPr/>
          </p:nvSpPr>
          <p:spPr>
            <a:xfrm>
              <a:off x="800289" y="2351138"/>
              <a:ext cx="635632" cy="530268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73" name="Grupo 72"/>
          <p:cNvGrpSpPr/>
          <p:nvPr/>
        </p:nvGrpSpPr>
        <p:grpSpPr>
          <a:xfrm>
            <a:off x="296287" y="3058778"/>
            <a:ext cx="2691537" cy="712039"/>
            <a:chOff x="934019" y="2351138"/>
            <a:chExt cx="2320713" cy="542588"/>
          </a:xfrm>
        </p:grpSpPr>
        <p:sp>
          <p:nvSpPr>
            <p:cNvPr id="74" name="Rectángulo 73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Elipse 74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6" name="Elipse 75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rgbClr val="C00000">
                <a:alpha val="50000"/>
              </a:srgb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grpSp>
        <p:nvGrpSpPr>
          <p:cNvPr id="77" name="Grupo 76"/>
          <p:cNvGrpSpPr/>
          <p:nvPr/>
        </p:nvGrpSpPr>
        <p:grpSpPr>
          <a:xfrm>
            <a:off x="3039712" y="5367617"/>
            <a:ext cx="2691537" cy="712039"/>
            <a:chOff x="934019" y="2351138"/>
            <a:chExt cx="2320713" cy="542588"/>
          </a:xfrm>
        </p:grpSpPr>
        <p:sp>
          <p:nvSpPr>
            <p:cNvPr id="78" name="Rectángulo 77"/>
            <p:cNvSpPr/>
            <p:nvPr/>
          </p:nvSpPr>
          <p:spPr>
            <a:xfrm>
              <a:off x="1299212" y="2412367"/>
              <a:ext cx="1955520" cy="424469"/>
            </a:xfrm>
            <a:prstGeom prst="rect">
              <a:avLst/>
            </a:prstGeom>
            <a:noFill/>
            <a:ln>
              <a:solidFill>
                <a:schemeClr val="accent6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9" name="Elipse 78"/>
            <p:cNvSpPr/>
            <p:nvPr/>
          </p:nvSpPr>
          <p:spPr>
            <a:xfrm>
              <a:off x="1001326" y="2408030"/>
              <a:ext cx="478927" cy="4288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Elipse 79"/>
            <p:cNvSpPr/>
            <p:nvPr/>
          </p:nvSpPr>
          <p:spPr>
            <a:xfrm>
              <a:off x="934019" y="2351138"/>
              <a:ext cx="501902" cy="542588"/>
            </a:xfrm>
            <a:prstGeom prst="ellipse">
              <a:avLst/>
            </a:prstGeom>
            <a:solidFill>
              <a:schemeClr val="accent6">
                <a:lumMod val="25000"/>
                <a:alpha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fillRef>
            <a:effectRef idx="1">
              <a:schemeClr val="accent5">
                <a:alpha val="50000"/>
                <a:hueOff val="-2007249"/>
                <a:satOff val="10421"/>
                <a:lumOff val="7581"/>
                <a:alphaOff val="0"/>
              </a:schemeClr>
            </a:effectRef>
            <a:fontRef idx="minor">
              <a:schemeClr val="tx1"/>
            </a:fontRef>
          </p:style>
        </p:sp>
      </p:grpSp>
      <p:sp>
        <p:nvSpPr>
          <p:cNvPr id="81" name="Rectángulo 80"/>
          <p:cNvSpPr/>
          <p:nvPr/>
        </p:nvSpPr>
        <p:spPr>
          <a:xfrm>
            <a:off x="5107785" y="1745055"/>
            <a:ext cx="191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Desarrollo </a:t>
            </a:r>
          </a:p>
          <a:p>
            <a:pPr lvl="0" algn="ctr"/>
            <a:r>
              <a:rPr lang="es-MX" sz="16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Económico</a:t>
            </a:r>
          </a:p>
        </p:txBody>
      </p:sp>
      <p:sp>
        <p:nvSpPr>
          <p:cNvPr id="82" name="Rectángulo 81"/>
          <p:cNvSpPr/>
          <p:nvPr/>
        </p:nvSpPr>
        <p:spPr>
          <a:xfrm>
            <a:off x="6600445" y="3122457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2400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Salud</a:t>
            </a:r>
            <a:endParaRPr lang="es-MX" sz="2400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  <p:sp>
        <p:nvSpPr>
          <p:cNvPr id="83" name="Rectángulo 82"/>
          <p:cNvSpPr/>
          <p:nvPr/>
        </p:nvSpPr>
        <p:spPr>
          <a:xfrm>
            <a:off x="980754" y="4561483"/>
            <a:ext cx="18809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Derechos </a:t>
            </a:r>
          </a:p>
          <a:p>
            <a:pPr lvl="0" algn="ctr"/>
            <a:r>
              <a:rPr lang="es-MX" b="1" dirty="0" smtClean="0">
                <a:solidFill>
                  <a:schemeClr val="accent6">
                    <a:lumMod val="2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Humanos</a:t>
            </a:r>
            <a:endParaRPr lang="es-MX" b="1" dirty="0">
              <a:solidFill>
                <a:schemeClr val="accent6">
                  <a:lumMod val="25000"/>
                </a:schemeClr>
              </a:solidFill>
              <a:latin typeface="Franklin Gothic Book" panose="020B0503020102020204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4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Freeform 65"/>
          <p:cNvSpPr/>
          <p:nvPr/>
        </p:nvSpPr>
        <p:spPr>
          <a:xfrm>
            <a:off x="7750046" y="1470945"/>
            <a:ext cx="1253677" cy="21883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kern="1200" dirty="0" smtClean="0"/>
              <a:t> Pesos</a:t>
            </a:r>
            <a:endParaRPr lang="es-MX" sz="1100" kern="1200" dirty="0"/>
          </a:p>
        </p:txBody>
      </p:sp>
      <p:sp>
        <p:nvSpPr>
          <p:cNvPr id="52" name="Freeform 51"/>
          <p:cNvSpPr/>
          <p:nvPr/>
        </p:nvSpPr>
        <p:spPr>
          <a:xfrm>
            <a:off x="4126942" y="2851150"/>
            <a:ext cx="3901441" cy="525398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11,885,362,000</a:t>
            </a:r>
            <a:endParaRPr lang="es-MX" kern="1200" dirty="0"/>
          </a:p>
        </p:txBody>
      </p:sp>
      <p:sp>
        <p:nvSpPr>
          <p:cNvPr id="53" name="Freeform 52"/>
          <p:cNvSpPr/>
          <p:nvPr/>
        </p:nvSpPr>
        <p:spPr>
          <a:xfrm>
            <a:off x="1057172" y="2841859"/>
            <a:ext cx="5253635" cy="534689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23" name="Rectangle 22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¿En que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25880" y="6525344"/>
            <a:ext cx="63744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12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126943" y="3436629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162,704,035</a:t>
            </a:r>
            <a:endParaRPr lang="es-MX" kern="1200" dirty="0"/>
          </a:p>
        </p:txBody>
      </p:sp>
      <p:sp>
        <p:nvSpPr>
          <p:cNvPr id="34" name="Freeform 33"/>
          <p:cNvSpPr/>
          <p:nvPr/>
        </p:nvSpPr>
        <p:spPr>
          <a:xfrm>
            <a:off x="4126943" y="3844493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4,045,487,679</a:t>
            </a:r>
            <a:endParaRPr lang="es-MX" kern="1200" dirty="0"/>
          </a:p>
        </p:txBody>
      </p:sp>
      <p:sp>
        <p:nvSpPr>
          <p:cNvPr id="37" name="Freeform 36"/>
          <p:cNvSpPr/>
          <p:nvPr/>
        </p:nvSpPr>
        <p:spPr>
          <a:xfrm>
            <a:off x="4126943" y="4252356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54,343,787</a:t>
            </a:r>
            <a:endParaRPr lang="es-MX" kern="1200" dirty="0"/>
          </a:p>
        </p:txBody>
      </p:sp>
      <p:sp>
        <p:nvSpPr>
          <p:cNvPr id="39" name="Freeform 38"/>
          <p:cNvSpPr/>
          <p:nvPr/>
        </p:nvSpPr>
        <p:spPr>
          <a:xfrm>
            <a:off x="4126943" y="2074873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546,849,436</a:t>
            </a:r>
            <a:endParaRPr lang="es-MX" kern="1200" dirty="0"/>
          </a:p>
        </p:txBody>
      </p:sp>
      <p:sp>
        <p:nvSpPr>
          <p:cNvPr id="40" name="Freeform 39"/>
          <p:cNvSpPr/>
          <p:nvPr/>
        </p:nvSpPr>
        <p:spPr>
          <a:xfrm>
            <a:off x="4126943" y="2482737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1,320,803,750</a:t>
            </a:r>
            <a:endParaRPr lang="es-MX" kern="1200" dirty="0"/>
          </a:p>
        </p:txBody>
      </p:sp>
      <p:sp>
        <p:nvSpPr>
          <p:cNvPr id="41" name="Freeform 40"/>
          <p:cNvSpPr/>
          <p:nvPr/>
        </p:nvSpPr>
        <p:spPr>
          <a:xfrm>
            <a:off x="4126943" y="5083398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3,554,915,756</a:t>
            </a:r>
            <a:endParaRPr lang="es-MX" kern="1200" dirty="0"/>
          </a:p>
        </p:txBody>
      </p:sp>
      <p:sp>
        <p:nvSpPr>
          <p:cNvPr id="42" name="Freeform 41"/>
          <p:cNvSpPr/>
          <p:nvPr/>
        </p:nvSpPr>
        <p:spPr>
          <a:xfrm>
            <a:off x="4126943" y="1666464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16,315,507,688</a:t>
            </a:r>
            <a:endParaRPr lang="es-MX" kern="1200" dirty="0"/>
          </a:p>
        </p:txBody>
      </p:sp>
      <p:sp>
        <p:nvSpPr>
          <p:cNvPr id="43" name="Freeform 42"/>
          <p:cNvSpPr/>
          <p:nvPr/>
        </p:nvSpPr>
        <p:spPr>
          <a:xfrm>
            <a:off x="1057172" y="1603795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44" name="Freeform 43"/>
          <p:cNvSpPr/>
          <p:nvPr/>
        </p:nvSpPr>
        <p:spPr>
          <a:xfrm>
            <a:off x="1057172" y="2011659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5" name="Freeform 44"/>
          <p:cNvSpPr/>
          <p:nvPr/>
        </p:nvSpPr>
        <p:spPr>
          <a:xfrm>
            <a:off x="1057172" y="2419522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6" name="Freeform 45"/>
          <p:cNvSpPr/>
          <p:nvPr/>
        </p:nvSpPr>
        <p:spPr>
          <a:xfrm>
            <a:off x="1085650" y="5054997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7" name="Freeform 46"/>
          <p:cNvSpPr/>
          <p:nvPr/>
        </p:nvSpPr>
        <p:spPr>
          <a:xfrm>
            <a:off x="1057172" y="3397786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8" name="Freeform 47"/>
          <p:cNvSpPr/>
          <p:nvPr/>
        </p:nvSpPr>
        <p:spPr>
          <a:xfrm>
            <a:off x="1057172" y="3805650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9" name="Freeform 48"/>
          <p:cNvSpPr/>
          <p:nvPr/>
        </p:nvSpPr>
        <p:spPr>
          <a:xfrm>
            <a:off x="1057172" y="4213513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50" name="Freeform 49"/>
          <p:cNvSpPr/>
          <p:nvPr/>
        </p:nvSpPr>
        <p:spPr>
          <a:xfrm>
            <a:off x="4126943" y="4660220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5,811,970,020</a:t>
            </a:r>
            <a:endParaRPr lang="es-MX" kern="1200" dirty="0"/>
          </a:p>
        </p:txBody>
      </p:sp>
      <p:sp>
        <p:nvSpPr>
          <p:cNvPr id="51" name="Freeform 50"/>
          <p:cNvSpPr/>
          <p:nvPr/>
        </p:nvSpPr>
        <p:spPr>
          <a:xfrm>
            <a:off x="1057172" y="4621376"/>
            <a:ext cx="525363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54" name="Freeform 53"/>
          <p:cNvSpPr/>
          <p:nvPr/>
        </p:nvSpPr>
        <p:spPr>
          <a:xfrm>
            <a:off x="6037088" y="5490997"/>
            <a:ext cx="199129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kern="1200" dirty="0" smtClean="0"/>
              <a:t>43,697,944,151</a:t>
            </a:r>
            <a:endParaRPr lang="es-MX" sz="2000" b="1" kern="1200" dirty="0"/>
          </a:p>
        </p:txBody>
      </p:sp>
      <p:sp>
        <p:nvSpPr>
          <p:cNvPr id="55" name="Rectangle 54"/>
          <p:cNvSpPr/>
          <p:nvPr/>
        </p:nvSpPr>
        <p:spPr>
          <a:xfrm>
            <a:off x="1113749" y="1508609"/>
            <a:ext cx="53304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Servicios </a:t>
            </a:r>
            <a:r>
              <a:rPr lang="es-MX" sz="2000" dirty="0" smtClean="0"/>
              <a:t>Personales</a:t>
            </a:r>
            <a:endParaRPr lang="es-MX" sz="2000" dirty="0"/>
          </a:p>
        </p:txBody>
      </p:sp>
      <p:sp>
        <p:nvSpPr>
          <p:cNvPr id="56" name="Rectangle 55"/>
          <p:cNvSpPr/>
          <p:nvPr/>
        </p:nvSpPr>
        <p:spPr>
          <a:xfrm>
            <a:off x="1110208" y="204977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Materiales y Suministros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092340" y="2419102"/>
            <a:ext cx="26875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Servicios Generales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085650" y="2813282"/>
            <a:ext cx="5225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Transferencias, Asignaciones, Subsidios y Otras Ayudas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080922" y="3436443"/>
            <a:ext cx="5265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Bienes Muebles, Inmuebles e Intangibles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115616" y="3805775"/>
            <a:ext cx="2317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Inversión Pública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115616" y="4228531"/>
            <a:ext cx="5331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Inversiones Financieras y Otras </a:t>
            </a:r>
            <a:r>
              <a:rPr lang="es-MX" sz="2000" dirty="0" smtClean="0"/>
              <a:t>Provisiones</a:t>
            </a:r>
            <a:endParaRPr lang="es-MX" sz="2000" dirty="0"/>
          </a:p>
        </p:txBody>
      </p:sp>
      <p:sp>
        <p:nvSpPr>
          <p:cNvPr id="62" name="Rectangle 61"/>
          <p:cNvSpPr/>
          <p:nvPr/>
        </p:nvSpPr>
        <p:spPr>
          <a:xfrm>
            <a:off x="1090625" y="4529400"/>
            <a:ext cx="39854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Participaciones y Aportaciones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88578" y="5083398"/>
            <a:ext cx="51533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s-MX" sz="2000" dirty="0"/>
              <a:t>Deuda Pública</a:t>
            </a: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279" y="5433065"/>
            <a:ext cx="1640889" cy="49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ectangle 64"/>
          <p:cNvSpPr/>
          <p:nvPr/>
        </p:nvSpPr>
        <p:spPr>
          <a:xfrm>
            <a:off x="4774314" y="5371430"/>
            <a:ext cx="1237846" cy="5778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lvl="1" algn="r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400" b="1" dirty="0" smtClean="0">
                <a:solidFill>
                  <a:schemeClr val="bg1"/>
                </a:solidFill>
              </a:rPr>
              <a:t>Total: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104" flipH="1">
            <a:off x="6995534" y="4227720"/>
            <a:ext cx="1892243" cy="19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5 CuadroTexto"/>
          <p:cNvSpPr txBox="1"/>
          <p:nvPr/>
        </p:nvSpPr>
        <p:spPr>
          <a:xfrm>
            <a:off x="2079236" y="1609407"/>
            <a:ext cx="6982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Proveer bienes y servicios a la población</a:t>
            </a:r>
            <a:r>
              <a:rPr lang="es-MX" sz="2800" dirty="0" smtClean="0">
                <a:latin typeface="Segoe UI Historic" pitchFamily="34" charset="0"/>
                <a:ea typeface="Segoe UI Historic" pitchFamily="34" charset="0"/>
                <a:cs typeface="Segoe UI Historic" pitchFamily="34" charset="0"/>
              </a:rPr>
              <a:t>. </a:t>
            </a:r>
            <a:endParaRPr lang="es-MX" sz="1600" dirty="0">
              <a:latin typeface="Segoe UI Historic" pitchFamily="34" charset="0"/>
              <a:ea typeface="Segoe UI Historic" pitchFamily="34" charset="0"/>
              <a:cs typeface="Segoe UI Historic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Rectangle 41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Rectangle 42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Rectangle 43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¿Para qué se gasta?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611560" cy="332656"/>
          </a:xfrm>
        </p:spPr>
        <p:txBody>
          <a:bodyPr/>
          <a:lstStyle/>
          <a:p>
            <a:fld id="{1F256D7F-0C44-471D-9264-EC27DC9E2EC1}" type="slidenum">
              <a:rPr lang="es-ES" sz="1600">
                <a:solidFill>
                  <a:schemeClr val="bg1"/>
                </a:solidFill>
              </a:rPr>
              <a:pPr/>
              <a:t>13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7750046" y="1470945"/>
            <a:ext cx="1253677" cy="21883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kern="1200" dirty="0"/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kern="1200" dirty="0" smtClean="0"/>
              <a:t>Pesos</a:t>
            </a:r>
            <a:endParaRPr lang="es-MX" sz="1100" kern="1200" dirty="0"/>
          </a:p>
        </p:txBody>
      </p:sp>
      <p:grpSp>
        <p:nvGrpSpPr>
          <p:cNvPr id="5" name="4 Grupo"/>
          <p:cNvGrpSpPr/>
          <p:nvPr/>
        </p:nvGrpSpPr>
        <p:grpSpPr>
          <a:xfrm>
            <a:off x="808543" y="2585033"/>
            <a:ext cx="7866011" cy="3505333"/>
            <a:chOff x="-697729" y="1835942"/>
            <a:chExt cx="7866011" cy="3505333"/>
          </a:xfrm>
        </p:grpSpPr>
        <p:sp>
          <p:nvSpPr>
            <p:cNvPr id="35" name="Disco magnético 34"/>
            <p:cNvSpPr/>
            <p:nvPr/>
          </p:nvSpPr>
          <p:spPr>
            <a:xfrm>
              <a:off x="-697729" y="3622249"/>
              <a:ext cx="2863062" cy="693724"/>
            </a:xfrm>
            <a:prstGeom prst="flowChartMagneticDisk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Disco magnético 2"/>
            <p:cNvSpPr/>
            <p:nvPr/>
          </p:nvSpPr>
          <p:spPr>
            <a:xfrm>
              <a:off x="212034" y="2300397"/>
              <a:ext cx="2863062" cy="693724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328350" y="2548355"/>
              <a:ext cx="2669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Desarrollo Social</a:t>
              </a:r>
              <a:endParaRPr lang="es-MX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-620803" y="3849802"/>
              <a:ext cx="2669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Desarrollo Económico</a:t>
              </a:r>
              <a:endParaRPr lang="es-MX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4" name="Rectángulo 3"/>
            <p:cNvSpPr/>
            <p:nvPr/>
          </p:nvSpPr>
          <p:spPr>
            <a:xfrm>
              <a:off x="-89871" y="3307593"/>
              <a:ext cx="165942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4,625,291,659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0" name="Rectángulo 39"/>
            <p:cNvSpPr/>
            <p:nvPr/>
          </p:nvSpPr>
          <p:spPr>
            <a:xfrm>
              <a:off x="4705053" y="1835942"/>
              <a:ext cx="165943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5,541,588,507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1" name="Disco magnético 40"/>
            <p:cNvSpPr/>
            <p:nvPr/>
          </p:nvSpPr>
          <p:spPr>
            <a:xfrm>
              <a:off x="4064314" y="2141933"/>
              <a:ext cx="2863062" cy="6937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5" name="Disco magnético 44"/>
            <p:cNvSpPr/>
            <p:nvPr/>
          </p:nvSpPr>
          <p:spPr>
            <a:xfrm>
              <a:off x="3075096" y="3379168"/>
              <a:ext cx="2863062" cy="837564"/>
            </a:xfrm>
            <a:prstGeom prst="flowChartMagneticDisk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6" name="Disco magnético 45"/>
            <p:cNvSpPr/>
            <p:nvPr/>
          </p:nvSpPr>
          <p:spPr>
            <a:xfrm>
              <a:off x="1554963" y="4647551"/>
              <a:ext cx="2863062" cy="693724"/>
            </a:xfrm>
            <a:prstGeom prst="flowChartMagneticDisk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7" name="Rectángulo 46"/>
            <p:cNvSpPr/>
            <p:nvPr/>
          </p:nvSpPr>
          <p:spPr>
            <a:xfrm>
              <a:off x="749733" y="1978736"/>
              <a:ext cx="178767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23,669,567,383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8" name="Rectángulo 57"/>
            <p:cNvSpPr/>
            <p:nvPr/>
          </p:nvSpPr>
          <p:spPr>
            <a:xfrm>
              <a:off x="3710237" y="3017896"/>
              <a:ext cx="1646669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5,811,970,020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9" name="Rectángulo 58"/>
            <p:cNvSpPr/>
            <p:nvPr/>
          </p:nvSpPr>
          <p:spPr>
            <a:xfrm>
              <a:off x="2156782" y="4272713"/>
              <a:ext cx="1659430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111250">
                <a:lnSpc>
                  <a:spcPct val="90000"/>
                </a:lnSpc>
                <a:spcAft>
                  <a:spcPct val="35000"/>
                </a:spcAft>
              </a:pPr>
              <a:r>
                <a:rPr lang="es-MX" b="1" dirty="0" smtClean="0">
                  <a:solidFill>
                    <a:schemeClr val="bg2">
                      <a:lumMod val="25000"/>
                    </a:schemeClr>
                  </a:solidFill>
                </a:rPr>
                <a:t>4,049,526,582</a:t>
              </a:r>
              <a:endParaRPr lang="es-MX" b="1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0" name="Rectángulo 59"/>
            <p:cNvSpPr/>
            <p:nvPr/>
          </p:nvSpPr>
          <p:spPr>
            <a:xfrm>
              <a:off x="2847094" y="3654288"/>
              <a:ext cx="33729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Participaciones y Aportaciones Municipales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61" name="Rectángulo 60"/>
            <p:cNvSpPr/>
            <p:nvPr/>
          </p:nvSpPr>
          <p:spPr>
            <a:xfrm>
              <a:off x="3795332" y="2098914"/>
              <a:ext cx="3372950" cy="6432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Gobierno</a:t>
              </a:r>
            </a:p>
            <a:p>
              <a:pPr lvl="0" algn="ctr"/>
              <a:r>
                <a:rPr lang="es-MX" sz="1600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(Legislativo, Ejecutivo y Judicial)</a:t>
              </a:r>
              <a:endParaRPr lang="es-MX" sz="1600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  <p:sp>
          <p:nvSpPr>
            <p:cNvPr id="62" name="Rectángulo 61"/>
            <p:cNvSpPr/>
            <p:nvPr/>
          </p:nvSpPr>
          <p:spPr>
            <a:xfrm>
              <a:off x="1641939" y="4853965"/>
              <a:ext cx="26698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s-MX" b="1" dirty="0" smtClean="0">
                  <a:solidFill>
                    <a:schemeClr val="tx2">
                      <a:lumMod val="50000"/>
                    </a:schemeClr>
                  </a:solidFill>
                  <a:latin typeface="Franklin Gothic Book" panose="020B0503020102020204" pitchFamily="34" charset="0"/>
                  <a:ea typeface="Segoe UI Emoji" panose="020B0502040204020203" pitchFamily="34" charset="0"/>
                </a:rPr>
                <a:t>Otros</a:t>
              </a:r>
              <a:endParaRPr lang="es-MX" b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endParaRPr>
            </a:p>
          </p:txBody>
        </p:sp>
      </p:grpSp>
      <p:pic>
        <p:nvPicPr>
          <p:cNvPr id="2052" name="Picture 4" descr="Image result for desarrollo social y desarrollo economico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9" b="97009" l="9896" r="89974">
                        <a14:foregroundMark x1="25000" y1="19943" x2="26693" y2="17094"/>
                        <a14:foregroundMark x1="34896" y1="23504" x2="32422" y2="28632"/>
                        <a14:foregroundMark x1="20052" y1="33761" x2="21094" y2="38604"/>
                        <a14:foregroundMark x1="21094" y1="38604" x2="22526" y2="42735"/>
                        <a14:foregroundMark x1="22526" y1="42735" x2="31120" y2="46296"/>
                        <a14:foregroundMark x1="31380" y1="47578" x2="29036" y2="47578"/>
                        <a14:foregroundMark x1="28646" y1="47436" x2="24479" y2="44587"/>
                        <a14:foregroundMark x1="24219" y1="44587" x2="22786" y2="42877"/>
                        <a14:foregroundMark x1="36458" y1="35043" x2="35807" y2="37749"/>
                        <a14:foregroundMark x1="39844" y1="39174" x2="39844" y2="39174"/>
                        <a14:foregroundMark x1="42578" y1="40171" x2="42578" y2="40171"/>
                        <a14:foregroundMark x1="40365" y1="39174" x2="47396" y2="41026"/>
                        <a14:foregroundMark x1="57292" y1="44587" x2="66276" y2="46866"/>
                        <a14:foregroundMark x1="66276" y1="46866" x2="73568" y2="50570"/>
                        <a14:foregroundMark x1="73568" y1="50570" x2="79948" y2="58832"/>
                        <a14:foregroundMark x1="79948" y1="60399" x2="74609" y2="77778"/>
                        <a14:foregroundMark x1="76172" y1="77493" x2="79948" y2="69516"/>
                        <a14:foregroundMark x1="64844" y1="66097" x2="67448" y2="71652"/>
                        <a14:foregroundMark x1="67708" y1="71652" x2="72656" y2="71652"/>
                        <a14:foregroundMark x1="62500" y1="84188" x2="75391" y2="78775"/>
                        <a14:foregroundMark x1="60938" y1="84615" x2="50000" y2="86610"/>
                        <a14:foregroundMark x1="49740" y1="87322" x2="38542" y2="85755"/>
                        <a14:foregroundMark x1="38542" y1="85755" x2="27083" y2="81197"/>
                        <a14:foregroundMark x1="27083" y1="81197" x2="20964" y2="76353"/>
                        <a14:foregroundMark x1="20964" y1="76353" x2="17448" y2="69658"/>
                        <a14:foregroundMark x1="17318" y1="69658" x2="18620" y2="64245"/>
                        <a14:foregroundMark x1="18620" y1="64245" x2="22526" y2="60969"/>
                        <a14:foregroundMark x1="22526" y1="60969" x2="27344" y2="61396"/>
                        <a14:foregroundMark x1="27344" y1="61396" x2="33333" y2="61966"/>
                        <a14:foregroundMark x1="33333" y1="61966" x2="35286" y2="68234"/>
                        <a14:foregroundMark x1="35286" y1="68234" x2="39063" y2="74359"/>
                        <a14:foregroundMark x1="39063" y1="74359" x2="48828" y2="75071"/>
                        <a14:foregroundMark x1="58203" y1="56553" x2="67578" y2="64957"/>
                        <a14:foregroundMark x1="53516" y1="21225" x2="63542" y2="26781"/>
                        <a14:foregroundMark x1="61719" y1="26496" x2="63672" y2="31481"/>
                        <a14:foregroundMark x1="63672" y1="31481" x2="71354" y2="32764"/>
                        <a14:foregroundMark x1="27083" y1="18091" x2="32943" y2="14245"/>
                        <a14:foregroundMark x1="32943" y1="14245" x2="38802" y2="12678"/>
                        <a14:foregroundMark x1="38802" y1="12678" x2="48307" y2="9829"/>
                        <a14:foregroundMark x1="50260" y1="3989" x2="52995" y2="5840"/>
                        <a14:foregroundMark x1="55990" y1="12108" x2="61719" y2="12821"/>
                        <a14:foregroundMark x1="46354" y1="21652" x2="46875" y2="32194"/>
                        <a14:foregroundMark x1="51563" y1="20655" x2="52083" y2="36325"/>
                        <a14:foregroundMark x1="52344" y1="26211" x2="52604" y2="37322"/>
                        <a14:foregroundMark x1="52604" y1="37322" x2="53385" y2="45726"/>
                        <a14:foregroundMark x1="52083" y1="41453" x2="57943" y2="43875"/>
                        <a14:backgroundMark x1="53385" y1="31909" x2="54427" y2="24217"/>
                        <a14:backgroundMark x1="36719" y1="30912" x2="44401" y2="24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7" r="17396"/>
          <a:stretch/>
        </p:blipFill>
        <p:spPr bwMode="auto">
          <a:xfrm>
            <a:off x="16472" y="1214168"/>
            <a:ext cx="1728192" cy="22678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8096">
            <a:off x="358523" y="1290464"/>
            <a:ext cx="1496869" cy="158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5 CuadroTexto"/>
          <p:cNvSpPr txBox="1"/>
          <p:nvPr/>
        </p:nvSpPr>
        <p:spPr>
          <a:xfrm>
            <a:off x="395536" y="2276872"/>
            <a:ext cx="8364906" cy="2320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	   Los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ciudadanos pueden estar en permanente comunicación con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las autoridades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de los tres niveles de Gobierno, haciéndole saber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consistencias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e inconsistencias en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cuanto a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la aplicación de las políticas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públicas</a:t>
            </a:r>
            <a:r>
              <a:rPr lang="es-MX" sz="2800" dirty="0" smtClean="0">
                <a:latin typeface="Segoe UI" pitchFamily="34" charset="0"/>
                <a:cs typeface="Segoe UI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300" b="1" dirty="0" smtClean="0">
                <a:solidFill>
                  <a:schemeClr val="bg1"/>
                </a:solidFill>
              </a:rPr>
              <a:t>¿Qué pueden hacer los ciudadanos?</a:t>
            </a:r>
            <a:endParaRPr lang="es-MX" sz="23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755576" cy="360040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14</a:t>
            </a:fld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" t="70985" r="3635"/>
          <a:stretch/>
        </p:blipFill>
        <p:spPr bwMode="auto">
          <a:xfrm>
            <a:off x="1893960" y="5236915"/>
            <a:ext cx="4169246" cy="10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5065" y="4725145"/>
            <a:ext cx="782337" cy="71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7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5 CuadroTexto"/>
          <p:cNvSpPr txBox="1"/>
          <p:nvPr/>
        </p:nvSpPr>
        <p:spPr>
          <a:xfrm>
            <a:off x="188754" y="1556792"/>
            <a:ext cx="8714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Los principales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enlaces web a los que puedes </a:t>
            </a:r>
            <a:r>
              <a:rPr lang="es-MX" sz="2400" dirty="0" err="1">
                <a:latin typeface="Segoe UI" pitchFamily="34" charset="0"/>
                <a:cs typeface="Segoe UI" pitchFamily="34" charset="0"/>
              </a:rPr>
              <a:t>accesar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 e informarte más de las acciones que se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realizan son: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464" y="4354060"/>
            <a:ext cx="8613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También puedes acudir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personalmente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a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las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oficinas que </a:t>
            </a:r>
            <a:r>
              <a:rPr lang="es-MX" sz="2400" dirty="0">
                <a:latin typeface="Segoe UI" pitchFamily="34" charset="0"/>
                <a:cs typeface="Segoe UI" pitchFamily="34" charset="0"/>
              </a:rPr>
              <a:t>integran los tres niveles de </a:t>
            </a:r>
            <a:r>
              <a:rPr lang="es-MX" sz="2400" dirty="0" smtClean="0">
                <a:latin typeface="Segoe UI" pitchFamily="34" charset="0"/>
                <a:cs typeface="Segoe UI" pitchFamily="34" charset="0"/>
              </a:rPr>
              <a:t>Gobierno.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Acceso a la información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" y="6525343"/>
            <a:ext cx="630579" cy="288031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15</a:t>
            </a:fld>
            <a:endParaRPr lang="es-ES" sz="16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6" r="16684"/>
          <a:stretch/>
        </p:blipFill>
        <p:spPr bwMode="auto">
          <a:xfrm>
            <a:off x="24612" y="2657399"/>
            <a:ext cx="1877908" cy="153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3824" y="2951652"/>
            <a:ext cx="5930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/>
              <a:t>htttp://coahuila.gob.mx</a:t>
            </a:r>
            <a:endParaRPr lang="es-MX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280757" y="3769285"/>
            <a:ext cx="74013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smtClean="0"/>
              <a:t>htttp://coahuilatodotransparente.gob.mx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284462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323528" y="3294112"/>
            <a:ext cx="849694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8" name="Rectangle 150"/>
          <p:cNvSpPr>
            <a:spLocks noGrp="1" noChangeArrowheads="1"/>
          </p:cNvSpPr>
          <p:nvPr>
            <p:ph type="title"/>
          </p:nvPr>
        </p:nvSpPr>
        <p:spPr>
          <a:xfrm>
            <a:off x="539553" y="2594540"/>
            <a:ext cx="8064895" cy="194421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Presupuesto Ciudadano </a:t>
            </a:r>
            <a:b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s-UY" sz="4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2017</a:t>
            </a:r>
            <a:endParaRPr lang="es-ES" sz="48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r="19847"/>
          <a:stretch/>
        </p:blipFill>
        <p:spPr>
          <a:xfrm>
            <a:off x="1259632" y="548680"/>
            <a:ext cx="6833185" cy="110187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3529" y="3294112"/>
            <a:ext cx="8496943" cy="1215008"/>
            <a:chOff x="323529" y="3294112"/>
            <a:chExt cx="8208911" cy="12150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23529" y="4509120"/>
              <a:ext cx="8208911" cy="0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532440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23529" y="3294112"/>
              <a:ext cx="0" cy="1215008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18255" y="6525344"/>
            <a:ext cx="683568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16</a:t>
            </a:fld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2</a:t>
            </a:fld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251520" y="1552724"/>
            <a:ext cx="65979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400" dirty="0">
                <a:latin typeface="Segoe UI" pitchFamily="34" charset="0"/>
                <a:cs typeface="Segoe UI" pitchFamily="34" charset="0"/>
              </a:rPr>
              <a:t>El Gobierno del Estado, reitera la firmeza de su esfuerzo para consolidar </a:t>
            </a:r>
            <a:r>
              <a:rPr lang="es-ES_tradnl" sz="2400" dirty="0" smtClean="0">
                <a:latin typeface="Segoe UI" pitchFamily="34" charset="0"/>
                <a:cs typeface="Segoe UI" pitchFamily="34" charset="0"/>
              </a:rPr>
              <a:t>la economía local; </a:t>
            </a:r>
            <a:r>
              <a:rPr lang="es-ES_tradnl" sz="2400" dirty="0">
                <a:latin typeface="Segoe UI" pitchFamily="34" charset="0"/>
                <a:cs typeface="Segoe UI" pitchFamily="34" charset="0"/>
              </a:rPr>
              <a:t>por lo que se trabaja en un manejo responsable de las finanzas públicas, en perseverar la estructura tributaria, así como las mejoras en eficiencia recaudatoria</a:t>
            </a:r>
            <a:r>
              <a:rPr lang="es-ES_tradnl" sz="1200" dirty="0" smtClean="0"/>
              <a:t>.</a:t>
            </a:r>
            <a:endParaRPr lang="es-MX" sz="1200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4762" l="10000" r="93333">
                        <a14:foregroundMark x1="15417" y1="54762" x2="26250" y2="20476"/>
                        <a14:foregroundMark x1="14167" y1="51429" x2="16250" y2="34762"/>
                        <a14:foregroundMark x1="16250" y1="34762" x2="20417" y2="22857"/>
                        <a14:foregroundMark x1="20417" y1="22857" x2="35000" y2="10952"/>
                        <a14:foregroundMark x1="35000" y1="10952" x2="48333" y2="6667"/>
                        <a14:foregroundMark x1="48333" y1="6667" x2="56250" y2="6667"/>
                        <a14:foregroundMark x1="56250" y1="6667" x2="63750" y2="9048"/>
                        <a14:foregroundMark x1="63750" y1="9048" x2="75417" y2="15714"/>
                        <a14:foregroundMark x1="75417" y1="15714" x2="84167" y2="28571"/>
                        <a14:foregroundMark x1="84167" y1="28571" x2="90000" y2="47619"/>
                        <a14:foregroundMark x1="90000" y1="47619" x2="86667" y2="69048"/>
                        <a14:foregroundMark x1="86667" y1="69048" x2="77917" y2="82857"/>
                        <a14:foregroundMark x1="77917" y1="82857" x2="62083" y2="94286"/>
                        <a14:foregroundMark x1="62083" y1="94286" x2="43333" y2="93810"/>
                        <a14:foregroundMark x1="43333" y1="93810" x2="20000" y2="76667"/>
                        <a14:foregroundMark x1="20000" y1="76667" x2="12917" y2="50476"/>
                        <a14:foregroundMark x1="12917" y1="50476" x2="17083" y2="2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99" r="7734"/>
          <a:stretch/>
        </p:blipFill>
        <p:spPr bwMode="auto">
          <a:xfrm>
            <a:off x="6765185" y="1701600"/>
            <a:ext cx="219930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191320" y="4082296"/>
            <a:ext cx="8305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Segoe UI" pitchFamily="34" charset="0"/>
                <a:cs typeface="Segoe UI" pitchFamily="34" charset="0"/>
              </a:rPr>
              <a:t>El 27 de abril del 2016 fue aprobada por el Congreso de la Unión la Ley de Disciplina Financiera de las Entidades Federativas y los 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Municipios; </a:t>
            </a:r>
            <a:r>
              <a:rPr lang="es-ES" sz="2400" dirty="0">
                <a:latin typeface="Segoe UI" pitchFamily="34" charset="0"/>
                <a:cs typeface="Segoe UI" pitchFamily="34" charset="0"/>
              </a:rPr>
              <a:t>legislación </a:t>
            </a:r>
            <a:r>
              <a:rPr lang="es-ES_tradnl" sz="2400" dirty="0">
                <a:latin typeface="Segoe UI" pitchFamily="34" charset="0"/>
                <a:cs typeface="Segoe UI" pitchFamily="34" charset="0"/>
              </a:rPr>
              <a:t>que establece </a:t>
            </a:r>
            <a:r>
              <a:rPr lang="es-ES_tradnl" sz="2400" dirty="0" smtClean="0">
                <a:latin typeface="Segoe UI" pitchFamily="34" charset="0"/>
                <a:cs typeface="Segoe UI" pitchFamily="34" charset="0"/>
              </a:rPr>
              <a:t>los principios </a:t>
            </a:r>
            <a:r>
              <a:rPr lang="es-ES_tradnl" sz="2400" dirty="0">
                <a:latin typeface="Segoe UI" pitchFamily="34" charset="0"/>
                <a:cs typeface="Segoe UI" pitchFamily="34" charset="0"/>
              </a:rPr>
              <a:t>generales presupuestarios de deuda pública, transparencia y de rendición de cuentas</a:t>
            </a:r>
            <a:r>
              <a:rPr lang="es-ES_tradnl" dirty="0">
                <a:latin typeface="Segoe UI" pitchFamily="34" charset="0"/>
                <a:cs typeface="Segoe U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3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3</a:t>
            </a:fld>
            <a:endParaRPr lang="es-ES" sz="1600">
              <a:solidFill>
                <a:schemeClr val="bg1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333" l="167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68" y="1412776"/>
            <a:ext cx="370376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323528" y="4591288"/>
            <a:ext cx="84249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300" dirty="0">
                <a:latin typeface="Segoe UI" pitchFamily="34" charset="0"/>
                <a:cs typeface="Segoe UI" pitchFamily="34" charset="0"/>
              </a:rPr>
              <a:t>Las </a:t>
            </a:r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leyes que integran el </a:t>
            </a:r>
            <a:r>
              <a:rPr lang="es-ES_tradnl" sz="2300" dirty="0">
                <a:latin typeface="Segoe UI" pitchFamily="34" charset="0"/>
                <a:cs typeface="Segoe UI" pitchFamily="34" charset="0"/>
              </a:rPr>
              <a:t>Paquete Fiscal 2017 contiene los principios, disposiciones y criterios generales establecidos en la mencionada Ley. Asimismo se encuentran </a:t>
            </a:r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alineadas </a:t>
            </a:r>
            <a:r>
              <a:rPr lang="es-ES_tradnl" sz="2300" dirty="0">
                <a:latin typeface="Segoe UI" pitchFamily="34" charset="0"/>
                <a:cs typeface="Segoe UI" pitchFamily="34" charset="0"/>
              </a:rPr>
              <a:t>con los objetivos, estrategias y metas establecidas en el Plan Estatal de Desarrollo.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3779912" y="1657251"/>
            <a:ext cx="511256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La Ley de Disciplina Financiera permite, </a:t>
            </a:r>
            <a:r>
              <a:rPr lang="es-ES_tradnl" sz="2300" dirty="0">
                <a:latin typeface="Segoe UI" pitchFamily="34" charset="0"/>
                <a:cs typeface="Segoe UI" pitchFamily="34" charset="0"/>
              </a:rPr>
              <a:t>entre otras cosas, un manejo sostenible de las finanzas públicas, así como el uso responsable del endeudamiento de las entidades federativas y los municipios, para con ello procurar la estabilidad económica del país</a:t>
            </a:r>
            <a:r>
              <a:rPr lang="es-ES_tradnl" sz="2300" dirty="0" smtClean="0">
                <a:latin typeface="Segoe UI" pitchFamily="34" charset="0"/>
                <a:cs typeface="Segoe U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69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Disciplina Financiera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4</a:t>
            </a:fld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00517" y="1412777"/>
            <a:ext cx="8568952" cy="190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50" dirty="0" smtClean="0">
                <a:latin typeface="Segoe UI" pitchFamily="34" charset="0"/>
                <a:cs typeface="Segoe UI" pitchFamily="34" charset="0"/>
              </a:rPr>
              <a:t>Se han </a:t>
            </a:r>
            <a:r>
              <a:rPr lang="es-ES" sz="2350" dirty="0">
                <a:latin typeface="Segoe UI" pitchFamily="34" charset="0"/>
                <a:cs typeface="Segoe UI" pitchFamily="34" charset="0"/>
              </a:rPr>
              <a:t>elaborado 207 indicadores asociados a los programas sectoriales y especiales, mismos que al ser evaluados periódicamente en relación con las metas establecidas, permiten medir el logro de cada uno de los objetivos planteados</a:t>
            </a:r>
            <a:r>
              <a:rPr lang="es-ES" sz="2350" dirty="0" smtClean="0">
                <a:latin typeface="Segoe UI" pitchFamily="34" charset="0"/>
                <a:cs typeface="Segoe UI" pitchFamily="34" charset="0"/>
              </a:rPr>
              <a:t>.</a:t>
            </a:r>
            <a:endParaRPr lang="es-MX" sz="2350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Picture 8" descr="Image result for indicadore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59514"/>
            <a:ext cx="3168352" cy="290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323528" y="3543106"/>
            <a:ext cx="5544616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350" dirty="0" smtClean="0">
                <a:latin typeface="Segoe UI" pitchFamily="34" charset="0"/>
                <a:cs typeface="Segoe UI" pitchFamily="34" charset="0"/>
              </a:rPr>
              <a:t>El </a:t>
            </a:r>
            <a:r>
              <a:rPr lang="es-MX" sz="2350" dirty="0">
                <a:latin typeface="Segoe UI" pitchFamily="34" charset="0"/>
                <a:cs typeface="Segoe UI" pitchFamily="34" charset="0"/>
              </a:rPr>
              <a:t>seguimiento de los objetivos y estrategias, así como la evaluación a los indicadores del Plan Estatal de Desarrollo, </a:t>
            </a:r>
            <a:r>
              <a:rPr lang="es-ES" sz="2350" dirty="0">
                <a:latin typeface="Segoe UI" pitchFamily="34" charset="0"/>
                <a:cs typeface="Segoe UI" pitchFamily="34" charset="0"/>
              </a:rPr>
              <a:t>se muestran en la Exposición de Motivos del Paquete Fiscal 2017 en el Anexos 1 y 2 de dicho documento.</a:t>
            </a:r>
            <a:endParaRPr lang="es-MX" sz="235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7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317148" y="1422814"/>
            <a:ext cx="8364906" cy="215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300" dirty="0" smtClean="0">
                <a:latin typeface="Segoe UI" pitchFamily="34" charset="0"/>
                <a:cs typeface="Segoe UI" pitchFamily="34" charset="0"/>
              </a:rPr>
              <a:t>	Es un documento dirigido a los Coahuilenses, en donde se difunde e informa, de manera clara y transparente la forma en que el Gobierno propone distribuir los gastos para utilizar de la mejor manera los recursos públicos.</a:t>
            </a:r>
            <a:endParaRPr lang="es-MX" sz="23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4283969" y="812727"/>
            <a:ext cx="4464496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4320538" y="1128603"/>
            <a:ext cx="4391357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Rectangle 28"/>
          <p:cNvSpPr/>
          <p:nvPr/>
        </p:nvSpPr>
        <p:spPr>
          <a:xfrm>
            <a:off x="4656365" y="764703"/>
            <a:ext cx="4070006" cy="63644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</a:rPr>
              <a:t>¿Qué es el presupuesto ciudadano?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5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5</a:t>
            </a:fld>
            <a:endParaRPr lang="es-ES" sz="1600">
              <a:solidFill>
                <a:schemeClr val="bg1"/>
              </a:solidFill>
            </a:endParaRP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67" b="97778" l="1250" r="96875">
                        <a14:foregroundMark x1="58333" y1="15278" x2="65000" y2="10278"/>
                        <a14:foregroundMark x1="80833" y1="11667" x2="80417" y2="35278"/>
                        <a14:foregroundMark x1="80000" y1="16667" x2="95208" y2="13333"/>
                        <a14:foregroundMark x1="86042" y1="73056" x2="88125" y2="86667"/>
                        <a14:foregroundMark x1="23958" y1="90556" x2="91042" y2="84167"/>
                        <a14:foregroundMark x1="2292" y1="92778" x2="23333" y2="91389"/>
                        <a14:foregroundMark x1="2917" y1="84167" x2="6042" y2="91667"/>
                        <a14:foregroundMark x1="5208" y1="85278" x2="12708" y2="84167"/>
                        <a14:foregroundMark x1="12708" y1="84167" x2="12708" y2="90556"/>
                        <a14:foregroundMark x1="20000" y1="68889" x2="23333" y2="86667"/>
                        <a14:foregroundMark x1="35208" y1="68889" x2="38542" y2="87778"/>
                        <a14:foregroundMark x1="47083" y1="70556" x2="51667" y2="82778"/>
                        <a14:foregroundMark x1="62708" y1="73611" x2="66250" y2="83056"/>
                        <a14:foregroundMark x1="78125" y1="78056" x2="82292" y2="8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72135"/>
            <a:ext cx="4433622" cy="332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uadroTexto"/>
          <p:cNvSpPr txBox="1"/>
          <p:nvPr/>
        </p:nvSpPr>
        <p:spPr>
          <a:xfrm>
            <a:off x="4139952" y="1412776"/>
            <a:ext cx="4621488" cy="480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300" dirty="0" smtClean="0">
                <a:latin typeface="Segoe UI" pitchFamily="34" charset="0"/>
                <a:cs typeface="Segoe UI" pitchFamily="34" charset="0"/>
              </a:rPr>
              <a:t>	Cada año el Gobierno realiza y publica el Presupuesto de Egresos y La Ley de Ingresos, donde se calculan los recursos que se planean Gastar (Egresos) y lo que se estima recibir (Ingresos). En ellos se describen la cantidad, la forma y el destino de los recursos públicos.</a:t>
            </a:r>
            <a:endParaRPr lang="es-MX" sz="23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Rectangle 23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¿Cómo inicia?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0722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6</a:t>
            </a:fld>
            <a:endParaRPr lang="es-ES" sz="160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reun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45" b="97689" l="1929" r="98706">
                        <a14:foregroundMark x1="8984" y1="30176" x2="10840" y2="42057"/>
                        <a14:foregroundMark x1="3809" y1="31738" x2="9668" y2="29883"/>
                        <a14:foregroundMark x1="5933" y1="27995" x2="8276" y2="26758"/>
                        <a14:foregroundMark x1="8276" y1="26758" x2="11548" y2="37044"/>
                        <a14:foregroundMark x1="24683" y1="40820" x2="21167" y2="470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" y="1829095"/>
            <a:ext cx="4245441" cy="31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7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5 CuadroTexto"/>
          <p:cNvSpPr txBox="1"/>
          <p:nvPr/>
        </p:nvSpPr>
        <p:spPr>
          <a:xfrm>
            <a:off x="361735" y="1916832"/>
            <a:ext cx="8352928" cy="11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	Es el documento que concentra los montos que  el Gobierno estima recibir durante el ejercicio fiscal. 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Rectangle 24"/>
          <p:cNvSpPr/>
          <p:nvPr/>
        </p:nvSpPr>
        <p:spPr>
          <a:xfrm>
            <a:off x="4498861" y="812727"/>
            <a:ext cx="4249603" cy="5884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4507245" y="1106936"/>
            <a:ext cx="4240088" cy="29421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4656365" y="764704"/>
            <a:ext cx="3914323" cy="43204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¿Ley de Ingresos?</a:t>
            </a:r>
            <a:endParaRPr lang="es-MX" sz="28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351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7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ingresos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000" l="3500" r="95000">
                        <a14:foregroundMark x1="63500" y1="12000" x2="59500" y2="25000"/>
                        <a14:foregroundMark x1="46500" y1="52000" x2="42500" y2="68000"/>
                        <a14:foregroundMark x1="57500" y1="50000" x2="58500" y2="69000"/>
                        <a14:foregroundMark x1="16000" y1="69000" x2="61000" y2="93000"/>
                        <a14:foregroundMark x1="6000" y1="62000" x2="30000" y2="91500"/>
                        <a14:foregroundMark x1="29000" y1="90000" x2="41500" y2="99000"/>
                        <a14:foregroundMark x1="17500" y1="52000" x2="43500" y2="44500"/>
                        <a14:foregroundMark x1="43500" y1="44500" x2="59500" y2="15500"/>
                        <a14:foregroundMark x1="88500" y1="4500" x2="84500" y2="95000"/>
                        <a14:foregroundMark x1="67000" y1="80500" x2="71500" y2="4000"/>
                        <a14:foregroundMark x1="55000" y1="23000" x2="63000" y2="2000"/>
                        <a14:foregroundMark x1="63000" y1="2000" x2="65500" y2="1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048360"/>
            <a:ext cx="4392487" cy="316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0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7890323" y="1441498"/>
            <a:ext cx="1253677" cy="218830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MX" sz="1100" kern="1200" dirty="0">
              <a:solidFill>
                <a:schemeClr val="bg1"/>
              </a:solidFill>
            </a:endParaRPr>
          </a:p>
          <a:p>
            <a:pPr marL="57150" lvl="1" indent="-57150" algn="ct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MX" sz="1100" kern="1200" dirty="0" smtClean="0">
                <a:solidFill>
                  <a:schemeClr val="bg1"/>
                </a:solidFill>
              </a:rPr>
              <a:t>Pesos</a:t>
            </a:r>
            <a:endParaRPr lang="es-MX" sz="1100" kern="1200" dirty="0">
              <a:solidFill>
                <a:schemeClr val="bg1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3947857" y="3178259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56,449,532.90</a:t>
            </a:r>
            <a:endParaRPr lang="es-MX" kern="1200" dirty="0"/>
          </a:p>
        </p:txBody>
      </p:sp>
      <p:sp>
        <p:nvSpPr>
          <p:cNvPr id="59" name="Freeform 58"/>
          <p:cNvSpPr/>
          <p:nvPr/>
        </p:nvSpPr>
        <p:spPr>
          <a:xfrm>
            <a:off x="3947857" y="3586123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318,942,683.57</a:t>
            </a:r>
            <a:endParaRPr lang="es-MX" kern="1200" dirty="0"/>
          </a:p>
        </p:txBody>
      </p:sp>
      <p:sp>
        <p:nvSpPr>
          <p:cNvPr id="60" name="Freeform 59"/>
          <p:cNvSpPr/>
          <p:nvPr/>
        </p:nvSpPr>
        <p:spPr>
          <a:xfrm>
            <a:off x="3947857" y="3993986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Aft>
                <a:spcPct val="15000"/>
              </a:spcAft>
            </a:pPr>
            <a:r>
              <a:rPr lang="es-MX" dirty="0" smtClean="0"/>
              <a:t>0.00</a:t>
            </a:r>
            <a:endParaRPr lang="es-MX" kern="1200" dirty="0"/>
          </a:p>
        </p:txBody>
      </p:sp>
      <p:sp>
        <p:nvSpPr>
          <p:cNvPr id="61" name="Freeform 60"/>
          <p:cNvSpPr/>
          <p:nvPr/>
        </p:nvSpPr>
        <p:spPr>
          <a:xfrm>
            <a:off x="3947857" y="1979040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Aft>
                <a:spcPct val="15000"/>
              </a:spcAft>
            </a:pPr>
            <a:r>
              <a:rPr lang="es-MX" dirty="0"/>
              <a:t>0.00</a:t>
            </a:r>
          </a:p>
        </p:txBody>
      </p:sp>
      <p:sp>
        <p:nvSpPr>
          <p:cNvPr id="62" name="Freeform 61"/>
          <p:cNvSpPr/>
          <p:nvPr/>
        </p:nvSpPr>
        <p:spPr>
          <a:xfrm>
            <a:off x="3947857" y="2386904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459,214,322.84</a:t>
            </a:r>
            <a:endParaRPr lang="es-MX" kern="1200" dirty="0"/>
          </a:p>
        </p:txBody>
      </p:sp>
      <p:sp>
        <p:nvSpPr>
          <p:cNvPr id="63" name="Freeform 62"/>
          <p:cNvSpPr/>
          <p:nvPr/>
        </p:nvSpPr>
        <p:spPr>
          <a:xfrm>
            <a:off x="3947857" y="2794767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1,915,918,450.78</a:t>
            </a:r>
            <a:endParaRPr lang="es-MX" kern="1200" dirty="0"/>
          </a:p>
        </p:txBody>
      </p:sp>
      <p:sp>
        <p:nvSpPr>
          <p:cNvPr id="64" name="Freeform 63"/>
          <p:cNvSpPr/>
          <p:nvPr/>
        </p:nvSpPr>
        <p:spPr>
          <a:xfrm>
            <a:off x="3939809" y="1580046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>
              <a:solidFill>
                <a:schemeClr val="tx1"/>
              </a:solidFill>
            </a:endParaRPr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>
                <a:solidFill>
                  <a:schemeClr val="tx1"/>
                </a:solidFill>
              </a:rPr>
              <a:t>3,540,518,799.02</a:t>
            </a:r>
            <a:endParaRPr lang="es-MX" kern="12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Rectangle 25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ctangle 26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ctangle 27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Origen de los Ingresos del Estado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4"/>
            <a:ext cx="502920" cy="332656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8</a:t>
            </a:fld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826545" y="1507962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803920" y="1915826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1" name="Freeform 10"/>
          <p:cNvSpPr/>
          <p:nvPr/>
        </p:nvSpPr>
        <p:spPr>
          <a:xfrm>
            <a:off x="789607" y="2323689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3" name="Freeform 12"/>
          <p:cNvSpPr/>
          <p:nvPr/>
        </p:nvSpPr>
        <p:spPr>
          <a:xfrm>
            <a:off x="826545" y="2731553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4" name="Freeform 13"/>
          <p:cNvSpPr/>
          <p:nvPr/>
        </p:nvSpPr>
        <p:spPr>
          <a:xfrm>
            <a:off x="826545" y="3139416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5" name="Freeform 14"/>
          <p:cNvSpPr/>
          <p:nvPr/>
        </p:nvSpPr>
        <p:spPr>
          <a:xfrm>
            <a:off x="789607" y="3547280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18" name="Freeform 17"/>
          <p:cNvSpPr/>
          <p:nvPr/>
        </p:nvSpPr>
        <p:spPr>
          <a:xfrm>
            <a:off x="803920" y="3955143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3947857" y="4401850"/>
            <a:ext cx="3901441" cy="310754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kern="1200" dirty="0" smtClean="0"/>
              <a:t>36,891,637,361.97</a:t>
            </a:r>
            <a:endParaRPr lang="es-MX" kern="1200" dirty="0"/>
          </a:p>
        </p:txBody>
      </p:sp>
      <p:sp>
        <p:nvSpPr>
          <p:cNvPr id="20" name="Freeform 19"/>
          <p:cNvSpPr/>
          <p:nvPr/>
        </p:nvSpPr>
        <p:spPr>
          <a:xfrm>
            <a:off x="803920" y="4363006"/>
            <a:ext cx="4848200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3939809" y="4868436"/>
            <a:ext cx="3901441" cy="525398"/>
          </a:xfrm>
          <a:custGeom>
            <a:avLst/>
            <a:gdLst>
              <a:gd name="connsiteX0" fmla="*/ 51793 w 310753"/>
              <a:gd name="connsiteY0" fmla="*/ 0 h 3901440"/>
              <a:gd name="connsiteX1" fmla="*/ 258960 w 310753"/>
              <a:gd name="connsiteY1" fmla="*/ 0 h 3901440"/>
              <a:gd name="connsiteX2" fmla="*/ 310753 w 310753"/>
              <a:gd name="connsiteY2" fmla="*/ 51793 h 3901440"/>
              <a:gd name="connsiteX3" fmla="*/ 310753 w 310753"/>
              <a:gd name="connsiteY3" fmla="*/ 3901440 h 3901440"/>
              <a:gd name="connsiteX4" fmla="*/ 310753 w 310753"/>
              <a:gd name="connsiteY4" fmla="*/ 3901440 h 3901440"/>
              <a:gd name="connsiteX5" fmla="*/ 0 w 310753"/>
              <a:gd name="connsiteY5" fmla="*/ 3901440 h 3901440"/>
              <a:gd name="connsiteX6" fmla="*/ 0 w 310753"/>
              <a:gd name="connsiteY6" fmla="*/ 3901440 h 3901440"/>
              <a:gd name="connsiteX7" fmla="*/ 0 w 310753"/>
              <a:gd name="connsiteY7" fmla="*/ 51793 h 3901440"/>
              <a:gd name="connsiteX8" fmla="*/ 51793 w 310753"/>
              <a:gd name="connsiteY8" fmla="*/ 0 h 390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0753" h="3901440">
                <a:moveTo>
                  <a:pt x="310753" y="650255"/>
                </a:moveTo>
                <a:lnTo>
                  <a:pt x="310753" y="3251185"/>
                </a:lnTo>
                <a:cubicBezTo>
                  <a:pt x="310753" y="3610302"/>
                  <a:pt x="308906" y="3901434"/>
                  <a:pt x="306628" y="3901434"/>
                </a:cubicBezTo>
                <a:lnTo>
                  <a:pt x="0" y="3901434"/>
                </a:lnTo>
                <a:lnTo>
                  <a:pt x="0" y="3901434"/>
                </a:lnTo>
                <a:lnTo>
                  <a:pt x="0" y="6"/>
                </a:lnTo>
                <a:lnTo>
                  <a:pt x="0" y="6"/>
                </a:lnTo>
                <a:lnTo>
                  <a:pt x="306628" y="6"/>
                </a:lnTo>
                <a:cubicBezTo>
                  <a:pt x="308906" y="6"/>
                  <a:pt x="310753" y="291138"/>
                  <a:pt x="310753" y="65025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5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30410" rIns="45650" bIns="30411" numCol="1" spcCol="1270" anchor="b" anchorCtr="0">
            <a:noAutofit/>
          </a:bodyPr>
          <a:lstStyle/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s-MX" kern="1200" dirty="0"/>
          </a:p>
          <a:p>
            <a:pPr marL="0" lvl="1" algn="r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MX" dirty="0" smtClean="0"/>
              <a:t>515,263,000.00</a:t>
            </a:r>
            <a:endParaRPr lang="es-MX" kern="1200" dirty="0"/>
          </a:p>
        </p:txBody>
      </p:sp>
      <p:sp>
        <p:nvSpPr>
          <p:cNvPr id="43" name="Freeform 42"/>
          <p:cNvSpPr/>
          <p:nvPr/>
        </p:nvSpPr>
        <p:spPr>
          <a:xfrm>
            <a:off x="803920" y="4770870"/>
            <a:ext cx="4848200" cy="66273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MX" sz="2000" kern="1200"/>
          </a:p>
        </p:txBody>
      </p:sp>
      <p:sp>
        <p:nvSpPr>
          <p:cNvPr id="45" name="Freeform 44"/>
          <p:cNvSpPr/>
          <p:nvPr/>
        </p:nvSpPr>
        <p:spPr>
          <a:xfrm>
            <a:off x="5749057" y="5503156"/>
            <a:ext cx="1991295" cy="388441"/>
          </a:xfrm>
          <a:custGeom>
            <a:avLst/>
            <a:gdLst>
              <a:gd name="connsiteX0" fmla="*/ 0 w 2194560"/>
              <a:gd name="connsiteY0" fmla="*/ 64741 h 388441"/>
              <a:gd name="connsiteX1" fmla="*/ 64741 w 2194560"/>
              <a:gd name="connsiteY1" fmla="*/ 0 h 388441"/>
              <a:gd name="connsiteX2" fmla="*/ 2129819 w 2194560"/>
              <a:gd name="connsiteY2" fmla="*/ 0 h 388441"/>
              <a:gd name="connsiteX3" fmla="*/ 2194560 w 2194560"/>
              <a:gd name="connsiteY3" fmla="*/ 64741 h 388441"/>
              <a:gd name="connsiteX4" fmla="*/ 2194560 w 2194560"/>
              <a:gd name="connsiteY4" fmla="*/ 323700 h 388441"/>
              <a:gd name="connsiteX5" fmla="*/ 2129819 w 2194560"/>
              <a:gd name="connsiteY5" fmla="*/ 388441 h 388441"/>
              <a:gd name="connsiteX6" fmla="*/ 64741 w 2194560"/>
              <a:gd name="connsiteY6" fmla="*/ 388441 h 388441"/>
              <a:gd name="connsiteX7" fmla="*/ 0 w 2194560"/>
              <a:gd name="connsiteY7" fmla="*/ 323700 h 388441"/>
              <a:gd name="connsiteX8" fmla="*/ 0 w 2194560"/>
              <a:gd name="connsiteY8" fmla="*/ 64741 h 388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4560" h="388441">
                <a:moveTo>
                  <a:pt x="0" y="64741"/>
                </a:moveTo>
                <a:cubicBezTo>
                  <a:pt x="0" y="28986"/>
                  <a:pt x="28986" y="0"/>
                  <a:pt x="64741" y="0"/>
                </a:cubicBezTo>
                <a:lnTo>
                  <a:pt x="2129819" y="0"/>
                </a:lnTo>
                <a:cubicBezTo>
                  <a:pt x="2165574" y="0"/>
                  <a:pt x="2194560" y="28986"/>
                  <a:pt x="2194560" y="64741"/>
                </a:cubicBezTo>
                <a:lnTo>
                  <a:pt x="2194560" y="323700"/>
                </a:lnTo>
                <a:cubicBezTo>
                  <a:pt x="2194560" y="359455"/>
                  <a:pt x="2165574" y="388441"/>
                  <a:pt x="2129819" y="388441"/>
                </a:cubicBezTo>
                <a:lnTo>
                  <a:pt x="64741" y="388441"/>
                </a:lnTo>
                <a:cubicBezTo>
                  <a:pt x="28986" y="388441"/>
                  <a:pt x="0" y="359455"/>
                  <a:pt x="0" y="323700"/>
                </a:cubicBezTo>
                <a:lnTo>
                  <a:pt x="0" y="6474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162" tIns="57062" rIns="95162" bIns="57062" numCol="1" spcCol="1270" anchor="ctr" anchorCtr="0">
            <a:noAutofit/>
          </a:bodyPr>
          <a:lstStyle/>
          <a:p>
            <a:pPr lvl="0" algn="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2000" b="1" dirty="0" smtClean="0"/>
              <a:t>43,697,944,151</a:t>
            </a:r>
            <a:endParaRPr lang="es-MX" sz="2000" b="1" kern="1200" dirty="0"/>
          </a:p>
        </p:txBody>
      </p:sp>
      <p:sp>
        <p:nvSpPr>
          <p:cNvPr id="46" name="Rectangle 45"/>
          <p:cNvSpPr/>
          <p:nvPr/>
        </p:nvSpPr>
        <p:spPr>
          <a:xfrm>
            <a:off x="827584" y="1412776"/>
            <a:ext cx="2306629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Impuestos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33588" y="1822758"/>
            <a:ext cx="5334000" cy="5309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1900" dirty="0"/>
              <a:t>Cuotas y Aportaciones de Seguridad Social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69701" y="2204864"/>
            <a:ext cx="3235181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Contribuciones de mejoras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9439" y="2636912"/>
            <a:ext cx="1282723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Derechos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32763" y="3046894"/>
            <a:ext cx="1338828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Productos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92932" y="3429000"/>
            <a:ext cx="2308645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Aprovechamientos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50209" y="3838982"/>
            <a:ext cx="5065701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Ingresos por ventas de bienes y servicios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850209" y="4271030"/>
            <a:ext cx="3677866" cy="55399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lvl="1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000" dirty="0"/>
              <a:t>Participaciones y Aportaciones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50209" y="4775086"/>
            <a:ext cx="475562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dirty="0"/>
              <a:t>Transferencias, Asignaciones, Subsidios </a:t>
            </a:r>
            <a:r>
              <a:rPr lang="es-MX" sz="2000" dirty="0" smtClean="0"/>
              <a:t>y Otras ayudas 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44" y="5445224"/>
            <a:ext cx="1640889" cy="494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78" name="Rectangle 77"/>
          <p:cNvSpPr/>
          <p:nvPr/>
        </p:nvSpPr>
        <p:spPr>
          <a:xfrm>
            <a:off x="4432648" y="5383589"/>
            <a:ext cx="1237846" cy="5778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lvl="1" algn="r" defTabSz="889000">
              <a:lnSpc>
                <a:spcPct val="150000"/>
              </a:lnSpc>
              <a:spcAft>
                <a:spcPct val="15000"/>
              </a:spcAft>
            </a:pPr>
            <a:r>
              <a:rPr lang="es-MX" sz="2400" b="1" dirty="0" smtClean="0">
                <a:solidFill>
                  <a:schemeClr val="bg1"/>
                </a:solidFill>
              </a:rPr>
              <a:t>Total:</a:t>
            </a:r>
            <a:endParaRPr lang="es-MX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9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5 CuadroTexto"/>
          <p:cNvSpPr txBox="1"/>
          <p:nvPr/>
        </p:nvSpPr>
        <p:spPr>
          <a:xfrm>
            <a:off x="526444" y="1844824"/>
            <a:ext cx="8220890" cy="2793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	Es el documento donde se plasma la distribución estimada del gasto anual del Estado, se describe la cantidad, la forma y el destino de los recursos públicos, por ello es importante que lo conozcas y saber </a:t>
            </a:r>
            <a:r>
              <a:rPr lang="es-ES" sz="2400" dirty="0">
                <a:latin typeface="Segoe UI" pitchFamily="34" charset="0"/>
                <a:cs typeface="Segoe UI" pitchFamily="34" charset="0"/>
              </a:rPr>
              <a:t>¿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Para qué? 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y en ¿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Qué?</a:t>
            </a:r>
            <a:r>
              <a:rPr lang="es-ES" sz="2400" dirty="0" smtClean="0">
                <a:latin typeface="Segoe UI" pitchFamily="34" charset="0"/>
                <a:cs typeface="Segoe UI" pitchFamily="34" charset="0"/>
              </a:rPr>
              <a:t> gasta nuestro Gobierno.</a:t>
            </a:r>
            <a:endParaRPr lang="es-MX" sz="24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5880" y="1035504"/>
            <a:ext cx="9144000" cy="186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3625556" y="812730"/>
            <a:ext cx="5122909" cy="5884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/>
          <p:cNvSpPr/>
          <p:nvPr/>
        </p:nvSpPr>
        <p:spPr>
          <a:xfrm>
            <a:off x="3635896" y="1106937"/>
            <a:ext cx="5111438" cy="29421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3851961" y="764706"/>
            <a:ext cx="4718728" cy="432046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12700" prstMaterial="matte">
            <a:contourClr>
              <a:schemeClr val="lt1"/>
            </a:contourClr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s-MX" sz="2400" b="1" dirty="0" smtClean="0">
                <a:solidFill>
                  <a:schemeClr val="bg1"/>
                </a:solidFill>
              </a:rPr>
              <a:t>¿Presupuesto de Egresos?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0" y="6525343"/>
            <a:ext cx="502920" cy="332655"/>
          </a:xfrm>
        </p:spPr>
        <p:txBody>
          <a:bodyPr/>
          <a:lstStyle/>
          <a:p>
            <a:fld id="{1F256D7F-0C44-471D-9264-EC27DC9E2EC1}" type="slidenum">
              <a:rPr lang="es-ES" sz="1600" smtClean="0">
                <a:solidFill>
                  <a:schemeClr val="bg1"/>
                </a:solidFill>
              </a:rPr>
              <a:pPr/>
              <a:t>9</a:t>
            </a:fld>
            <a:endParaRPr lang="es-E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0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8868</TotalTime>
  <Words>566</Words>
  <Application>Microsoft Office PowerPoint</Application>
  <PresentationFormat>Presentación en pantalla (4:3)</PresentationFormat>
  <Paragraphs>153</Paragraphs>
  <Slides>16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Angles</vt:lpstr>
      <vt:lpstr>Presupuesto Ciudadano  2017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Presupuesto Ciudadano  2017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DGDPA</cp:lastModifiedBy>
  <cp:revision>975</cp:revision>
  <cp:lastPrinted>2017-01-18T18:18:36Z</cp:lastPrinted>
  <dcterms:created xsi:type="dcterms:W3CDTF">2010-05-23T14:28:12Z</dcterms:created>
  <dcterms:modified xsi:type="dcterms:W3CDTF">2017-01-23T16:12:21Z</dcterms:modified>
</cp:coreProperties>
</file>